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3"/>
  </p:notesMasterIdLst>
  <p:sldIdLst>
    <p:sldId id="256" r:id="rId2"/>
    <p:sldId id="260" r:id="rId3"/>
    <p:sldId id="339" r:id="rId4"/>
    <p:sldId id="267" r:id="rId5"/>
    <p:sldId id="429" r:id="rId6"/>
    <p:sldId id="430" r:id="rId7"/>
    <p:sldId id="279" r:id="rId8"/>
    <p:sldId id="425" r:id="rId9"/>
    <p:sldId id="266" r:id="rId10"/>
    <p:sldId id="424" r:id="rId11"/>
    <p:sldId id="428" r:id="rId12"/>
  </p:sldIdLst>
  <p:sldSz cx="9144000" cy="5143500" type="screen16x9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A67"/>
    <a:srgbClr val="EC9412"/>
    <a:srgbClr val="D67B19"/>
    <a:srgbClr val="DAF0FC"/>
    <a:srgbClr val="B5E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08E2A-957B-4958-BC4C-AFA244C7018D}" v="6" dt="2023-04-26T08:07:17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2" autoAdjust="0"/>
    <p:restoredTop sz="79906" autoAdjust="0"/>
  </p:normalViewPr>
  <p:slideViewPr>
    <p:cSldViewPr>
      <p:cViewPr varScale="1">
        <p:scale>
          <a:sx n="91" d="100"/>
          <a:sy n="91" d="100"/>
        </p:scale>
        <p:origin x="1229" y="67"/>
      </p:cViewPr>
      <p:guideLst>
        <p:guide orient="horz" pos="3162"/>
        <p:guide pos="2880"/>
      </p:guideLst>
    </p:cSldViewPr>
  </p:slideViewPr>
  <p:outlineViewPr>
    <p:cViewPr>
      <p:scale>
        <a:sx n="33" d="100"/>
        <a:sy n="33" d="100"/>
      </p:scale>
      <p:origin x="0" y="-16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7178D-2C0A-4B2F-B4BA-842ACEC887AA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82156-47B0-40CE-8E81-4F96A21F5C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89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82156-47B0-40CE-8E81-4F96A21F5C6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85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204AF-018D-4D22-96CC-6C1612FEFB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5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Hybridmöte där vissa är med på länk och andra i rummet. Vi filmar också utbildningen så det är bra om vi samlar ihop frågorna till frågepass. Fråga redan nu?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82156-47B0-40CE-8E81-4F96A21F5C6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268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524A-BBCA-47F8-B590-58E95BE0B28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855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Se lista över alla inmatade  transaktioner</a:t>
            </a:r>
          </a:p>
          <a:p>
            <a:r>
              <a:rPr lang="sv-SE" dirty="0"/>
              <a:t>Förhandsgranska räkning</a:t>
            </a:r>
          </a:p>
          <a:p>
            <a:r>
              <a:rPr lang="sv-SE" dirty="0"/>
              <a:t>Gå direkt från löpande till rätt redovisning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524A-BBCA-47F8-B590-58E95BE0B28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784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524A-BBCA-47F8-B590-58E95BE0B28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966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D1ED26-7077-4894-89DC-11839F104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488F66-D8E0-4DE2-AFD0-DA228B475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67AE09-686F-476C-A2FC-F8D067752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E49887-5202-4D26-B137-B179E4C9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ADE28B-2ADC-48C3-8238-CFC160D9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84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FB2F92-D06F-427D-AE9D-914D135B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02C1C0-AF8E-4A9E-97F0-C8C7C2A88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8D8431-B31C-4577-90CC-D3905C5A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CB30F1-2A23-474D-8E74-D313D15D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66C54A-78CD-464E-AF7A-A3FDE8E2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87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73E0A8-297D-4A4B-92C6-6BA103597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1CFCB6-8AF2-4818-9CE4-243CCD26F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9B9BAA-6394-409A-8D52-8A72F60F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F1ED2C-C084-473D-8847-E7F48EBC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097F7F-FA6C-4EF1-A70E-A5674196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88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E134F-4557-4C91-97BB-5DF74445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6C0601-42BE-40EF-A8CF-B7F5058F8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F5B1DF-0F2F-435B-A11D-0F6184EB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3CD169-98E4-4C9E-A656-095AA118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D4EFC4-836E-4FDF-B13B-2DA974C7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67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ACE4B-64E1-45A9-9382-0AC4E859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209DA5-40DB-4BE2-AEB0-93B1C8128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8BD68A-516C-46C8-A833-658A4ADF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0469D8-F7FC-44B0-AB56-8A09965C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BD17B6-5C5C-4D6B-9E88-4481219D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36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7DA01C-9ABA-478A-B7B8-6E8DFB94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2C95D6-20CE-4945-897E-ABC56A1AB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C181C9-B3C7-4F2A-8523-55A8D3FB7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C19DBF-E500-482B-9304-BF2ECA0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307ACB-9D6D-40AC-B38C-B080B5BE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FA6375-6394-4F81-AE3F-5A44EFE8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60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8116D0-C747-4472-B33E-5C7D9CF5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8CCDFE-E889-4DCD-851E-69C0CCDD4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1E6872-0F88-404D-A384-DFDE4F9D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67D30D-DAA2-43E4-A3F1-876582E19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DA604F9-FDED-41AA-B494-DBAFF6313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AD49E78-DDAA-4B2B-9AFF-3D9E079B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852A27E-2E57-4507-960A-3D677E5F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2C9B29C-13B1-44EB-9B6E-752D7E36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31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6EAE05-7954-4677-98CF-42ACF42A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BF11FD-2A6C-4983-A91D-5707B033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088126-84B9-4370-A0C2-2F9F746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A815BE-D7BF-42AE-B9B4-E4683B37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69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1299649-7247-40D4-AB24-6C4DE054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7C8AA90-A021-4FA9-8E35-77463435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1074A9-9294-4F0C-891B-6EE268AE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25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E78D1-5E6E-488C-828B-541B20A4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D0DD56-4987-48F2-AC17-287AFA3F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EF4ED8-D7BD-4EC3-96B8-A89E90CC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862820-EEE1-4F8B-BA16-069EAE24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416453-A60F-4001-B019-E2F86F79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9B491B-DDED-42AF-8CB7-E867938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43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9191FD-7BEA-49C2-AE74-90030C2E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EDA5676-F02E-4641-BB56-379BDF90D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ECBD22-8891-4A4E-9E7E-CAA8903CC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E61E4A-7A3B-496B-91A5-0C43A7EB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A149E69-BCA8-47EC-8E30-A3D2D42E3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9895A9-24A3-4E10-879F-1D0AEF18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38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9D10C2-7171-4889-AFCB-4880EA69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FE8FA8-EF0D-46BC-9738-0D9131B5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09F4B1-468C-487D-8B5B-9E1149829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2C87-2364-4E66-8769-5B76B5D1C478}" type="datetimeFigureOut">
              <a:rPr lang="sv-SE" smtClean="0"/>
              <a:t>2023-05-04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A35432-B23F-4581-95D5-5EF84A151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27E2F1-EF61-448F-AB2E-DB622837A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EB9E-8984-4A8C-ACE7-8DBFE16AC4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78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2939DDD0-2B3B-4FF8-A2A4-33A046A28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047472"/>
            <a:ext cx="6858000" cy="864497"/>
          </a:xfrm>
        </p:spPr>
        <p:txBody>
          <a:bodyPr anchor="ctr">
            <a:normAutofit/>
          </a:bodyPr>
          <a:lstStyle/>
          <a:p>
            <a:r>
              <a:rPr lang="sv-SE" sz="2800" dirty="0"/>
              <a:t>Utbildning för gode män och förvaltare</a:t>
            </a:r>
          </a:p>
        </p:txBody>
      </p:sp>
      <p:sp>
        <p:nvSpPr>
          <p:cNvPr id="10" name="Underrubrik 9">
            <a:extLst>
              <a:ext uri="{FF2B5EF4-FFF2-40B4-BE49-F238E27FC236}">
                <a16:creationId xmlns:a16="http://schemas.microsoft.com/office/drawing/2014/main" id="{91333FF3-FC42-45B2-81EC-3B5507AA6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97150"/>
            <a:ext cx="6858000" cy="485089"/>
          </a:xfrm>
        </p:spPr>
        <p:txBody>
          <a:bodyPr>
            <a:normAutofit/>
          </a:bodyPr>
          <a:lstStyle/>
          <a:p>
            <a:r>
              <a:rPr lang="en-SE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SDFS Södra Dalarnas frivilliga samhällsarbetare</a:t>
            </a:r>
            <a:r>
              <a:rPr lang="sv-SE" dirty="0"/>
              <a:t> 2023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 descr="En bild som visar ritning&#10;&#10;Automatiskt genererad beskrivning">
            <a:extLst>
              <a:ext uri="{FF2B5EF4-FFF2-40B4-BE49-F238E27FC236}">
                <a16:creationId xmlns:a16="http://schemas.microsoft.com/office/drawing/2014/main" id="{00470603-137C-4AC4-AE08-51D1F6C0A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447" y="1491986"/>
            <a:ext cx="2412999" cy="6945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49D08-178B-99E6-7D63-02D46B6C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sv-SE" dirty="0"/>
              <a:t>Vanliga frågor och svar</a:t>
            </a:r>
            <a:endParaRPr lang="en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04FB64-CF53-C6ED-DD2D-9040C119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letar</a:t>
            </a:r>
            <a:r>
              <a:rPr lang="en-US" dirty="0"/>
              <a:t> jag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felaktigheter</a:t>
            </a:r>
            <a:r>
              <a:rPr lang="en-US" dirty="0"/>
              <a:t>? </a:t>
            </a:r>
            <a:r>
              <a:rPr lang="en-US" dirty="0" err="1"/>
              <a:t>Enklast</a:t>
            </a:r>
            <a:r>
              <a:rPr lang="en-US" dirty="0"/>
              <a:t> via </a:t>
            </a:r>
            <a:r>
              <a:rPr lang="en-US" dirty="0" err="1"/>
              <a:t>inkomster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utgifter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sammanställningen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via </a:t>
            </a:r>
            <a:r>
              <a:rPr lang="en-US" dirty="0" err="1"/>
              <a:t>historiken</a:t>
            </a:r>
            <a:r>
              <a:rPr lang="en-US" dirty="0"/>
              <a:t> under </a:t>
            </a:r>
            <a:r>
              <a:rPr lang="en-US" dirty="0" err="1"/>
              <a:t>löpande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 err="1"/>
              <a:t>Hur</a:t>
            </a:r>
            <a:r>
              <a:rPr lang="en-US" dirty="0"/>
              <a:t> vet jag </a:t>
            </a: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bilagor</a:t>
            </a:r>
            <a:r>
              <a:rPr lang="en-US" dirty="0"/>
              <a:t> jag </a:t>
            </a:r>
            <a:r>
              <a:rPr lang="en-US" dirty="0" err="1"/>
              <a:t>skickat</a:t>
            </a:r>
            <a:r>
              <a:rPr lang="en-US" dirty="0"/>
              <a:t> med? Du ser dem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gem i </a:t>
            </a:r>
            <a:r>
              <a:rPr lang="en-US" dirty="0" err="1"/>
              <a:t>historiken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titta</a:t>
            </a:r>
            <a:r>
              <a:rPr lang="en-US" dirty="0"/>
              <a:t> på dem under </a:t>
            </a:r>
            <a:r>
              <a:rPr lang="en-US" dirty="0" err="1"/>
              <a:t>bilagor</a:t>
            </a:r>
            <a:r>
              <a:rPr lang="en-US" dirty="0"/>
              <a:t>. 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Jag </a:t>
            </a:r>
            <a:r>
              <a:rPr lang="en-US" dirty="0" err="1"/>
              <a:t>har</a:t>
            </a:r>
            <a:r>
              <a:rPr lang="en-US" dirty="0"/>
              <a:t> inga </a:t>
            </a:r>
            <a:r>
              <a:rPr lang="en-US" dirty="0" err="1"/>
              <a:t>frågor</a:t>
            </a:r>
            <a:r>
              <a:rPr lang="en-US" dirty="0"/>
              <a:t> i </a:t>
            </a:r>
            <a:r>
              <a:rPr lang="en-US" dirty="0" err="1"/>
              <a:t>redogörelsen</a:t>
            </a:r>
            <a:r>
              <a:rPr lang="en-US" dirty="0"/>
              <a:t>? </a:t>
            </a:r>
            <a:r>
              <a:rPr lang="en-US" dirty="0" err="1"/>
              <a:t>Frågorna</a:t>
            </a:r>
            <a:r>
              <a:rPr lang="en-US" dirty="0"/>
              <a:t> i </a:t>
            </a:r>
            <a:r>
              <a:rPr lang="en-US" dirty="0" err="1"/>
              <a:t>redogörelsen</a:t>
            </a:r>
            <a:r>
              <a:rPr lang="en-US" dirty="0"/>
              <a:t> </a:t>
            </a:r>
            <a:r>
              <a:rPr lang="en-US" dirty="0" err="1"/>
              <a:t>läggs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i </a:t>
            </a:r>
            <a:r>
              <a:rPr lang="en-US" dirty="0" err="1"/>
              <a:t>samband</a:t>
            </a:r>
            <a:r>
              <a:rPr lang="en-US" dirty="0"/>
              <a:t> med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överförmyndarnämnden</a:t>
            </a:r>
            <a:r>
              <a:rPr lang="en-US" dirty="0"/>
              <a:t> </a:t>
            </a:r>
            <a:r>
              <a:rPr lang="en-US" dirty="0" err="1"/>
              <a:t>skickar</a:t>
            </a:r>
            <a:r>
              <a:rPr lang="en-US" dirty="0"/>
              <a:t> </a:t>
            </a:r>
            <a:r>
              <a:rPr lang="en-US" dirty="0" err="1"/>
              <a:t>begäran</a:t>
            </a:r>
            <a:r>
              <a:rPr lang="en-US" dirty="0"/>
              <a:t> om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lämna</a:t>
            </a:r>
            <a:r>
              <a:rPr lang="en-US" dirty="0"/>
              <a:t> in </a:t>
            </a:r>
            <a:r>
              <a:rPr lang="en-US" dirty="0" err="1"/>
              <a:t>räkningen</a:t>
            </a:r>
            <a:r>
              <a:rPr lang="en-US" dirty="0"/>
              <a:t>. </a:t>
            </a:r>
          </a:p>
        </p:txBody>
      </p:sp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3AE01825-8BF9-3CAE-D6AD-C71FE8732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4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49D08-178B-99E6-7D63-02D46B6C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sv-SE" dirty="0"/>
              <a:t>Vad gör jag om räkningen inte balanserar och jag har en differens?</a:t>
            </a:r>
            <a:endParaRPr lang="en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04FB64-CF53-C6ED-DD2D-9040C119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00000"/>
              </a:lnSpc>
              <a:buAutoNum type="arabicPeriod"/>
            </a:pPr>
            <a:r>
              <a:rPr lang="en-US" dirty="0" err="1"/>
              <a:t>Stäm</a:t>
            </a:r>
            <a:r>
              <a:rPr lang="en-US" dirty="0"/>
              <a:t> av </a:t>
            </a:r>
            <a:r>
              <a:rPr lang="en-US" dirty="0" err="1"/>
              <a:t>ingående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utgående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på </a:t>
            </a: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konton</a:t>
            </a:r>
            <a:endParaRPr lang="en-US" dirty="0"/>
          </a:p>
          <a:p>
            <a:pPr marL="457200" lvl="0" indent="-457200">
              <a:lnSpc>
                <a:spcPct val="100000"/>
              </a:lnSpc>
              <a:buAutoNum type="arabicPeriod"/>
            </a:pP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transaktioner</a:t>
            </a:r>
            <a:r>
              <a:rPr lang="en-US" dirty="0"/>
              <a:t> för </a:t>
            </a: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konton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redovisas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med under </a:t>
            </a:r>
            <a:r>
              <a:rPr lang="en-US" dirty="0" err="1"/>
              <a:t>löpande</a:t>
            </a:r>
            <a:r>
              <a:rPr lang="en-US" dirty="0"/>
              <a:t> (</a:t>
            </a:r>
            <a:r>
              <a:rPr lang="en-US" dirty="0" err="1"/>
              <a:t>även</a:t>
            </a:r>
            <a:r>
              <a:rPr lang="en-US" dirty="0"/>
              <a:t> ex </a:t>
            </a:r>
            <a:r>
              <a:rPr lang="en-US" dirty="0" err="1"/>
              <a:t>ränta</a:t>
            </a:r>
            <a:r>
              <a:rPr lang="en-US" dirty="0"/>
              <a:t> mm på </a:t>
            </a:r>
            <a:r>
              <a:rPr lang="en-US" dirty="0" err="1"/>
              <a:t>överförmyndarspärrat</a:t>
            </a:r>
            <a:r>
              <a:rPr lang="en-US" dirty="0"/>
              <a:t> </a:t>
            </a:r>
            <a:r>
              <a:rPr lang="en-US" dirty="0" err="1"/>
              <a:t>konto</a:t>
            </a:r>
            <a:r>
              <a:rPr lang="en-US" dirty="0"/>
              <a:t>)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err="1"/>
              <a:t>Kontrollera</a:t>
            </a:r>
            <a:r>
              <a:rPr lang="en-US" dirty="0"/>
              <a:t> de </a:t>
            </a:r>
            <a:r>
              <a:rPr lang="en-US" dirty="0" err="1"/>
              <a:t>skattepliktiga</a:t>
            </a:r>
            <a:r>
              <a:rPr lang="en-US" dirty="0"/>
              <a:t> </a:t>
            </a:r>
            <a:r>
              <a:rPr lang="en-US" dirty="0" err="1"/>
              <a:t>inkomsterna</a:t>
            </a:r>
            <a:r>
              <a:rPr lang="en-US" dirty="0"/>
              <a:t> extra </a:t>
            </a:r>
            <a:r>
              <a:rPr lang="en-US" dirty="0" err="1"/>
              <a:t>noga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 </a:t>
            </a:r>
            <a:r>
              <a:rPr lang="en-US" dirty="0" err="1"/>
              <a:t>är</a:t>
            </a:r>
            <a:r>
              <a:rPr lang="en-US" dirty="0"/>
              <a:t>    </a:t>
            </a:r>
            <a:r>
              <a:rPr lang="en-US" dirty="0" err="1"/>
              <a:t>korrekt</a:t>
            </a:r>
            <a:r>
              <a:rPr lang="en-US" dirty="0"/>
              <a:t> </a:t>
            </a:r>
            <a:r>
              <a:rPr lang="en-US" dirty="0" err="1"/>
              <a:t>redovisade</a:t>
            </a:r>
            <a:r>
              <a:rPr lang="en-US" dirty="0"/>
              <a:t> </a:t>
            </a:r>
            <a:r>
              <a:rPr lang="en-US" dirty="0" err="1"/>
              <a:t>utifrån</a:t>
            </a:r>
            <a:r>
              <a:rPr lang="en-US" dirty="0"/>
              <a:t> </a:t>
            </a:r>
            <a:r>
              <a:rPr lang="en-US" dirty="0" err="1"/>
              <a:t>utfall</a:t>
            </a:r>
            <a:r>
              <a:rPr lang="en-US" dirty="0"/>
              <a:t> på </a:t>
            </a:r>
            <a:r>
              <a:rPr lang="en-US" dirty="0" err="1"/>
              <a:t>konto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stämmer</a:t>
            </a:r>
            <a:r>
              <a:rPr lang="en-US" dirty="0"/>
              <a:t> med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ändringar</a:t>
            </a:r>
            <a:r>
              <a:rPr lang="en-US" dirty="0"/>
              <a:t> under </a:t>
            </a:r>
            <a:r>
              <a:rPr lang="en-US" dirty="0" err="1"/>
              <a:t>året</a:t>
            </a:r>
            <a:endParaRPr lang="en-US" dirty="0"/>
          </a:p>
          <a:p>
            <a:pPr marL="0" lv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B08C0121-9868-72A8-B428-DFE61DFE1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1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AD894A-17D0-48E2-BBA1-7C5964DA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630936"/>
            <a:ext cx="4670298" cy="925830"/>
          </a:xfrm>
        </p:spPr>
        <p:txBody>
          <a:bodyPr anchor="t">
            <a:normAutofit/>
          </a:bodyPr>
          <a:lstStyle/>
          <a:p>
            <a:br>
              <a:rPr lang="sv-SE" sz="3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sz="3000" dirty="0">
                <a:solidFill>
                  <a:schemeClr val="accent6">
                    <a:lumMod val="75000"/>
                  </a:schemeClr>
                </a:solidFill>
              </a:rPr>
              <a:t>Provisum ställföreträdare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5625E3-D067-4E31-8C82-726C5FEA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70" y="1995686"/>
            <a:ext cx="4670298" cy="2544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1700" dirty="0"/>
          </a:p>
          <a:p>
            <a:pPr marL="0" indent="0">
              <a:buNone/>
            </a:pPr>
            <a:r>
              <a:rPr lang="sv-SE" sz="1700" dirty="0"/>
              <a:t>Anna-Karin Wistrand, Resursen Sverige AB, </a:t>
            </a:r>
            <a:r>
              <a:rPr lang="sv-SE" sz="1700" dirty="0">
                <a:hlinkClick r:id="rId3"/>
              </a:rPr>
              <a:t>Anna-karin.wistrand@resursen.se</a:t>
            </a:r>
            <a:endParaRPr lang="sv-SE" sz="1700" dirty="0"/>
          </a:p>
          <a:p>
            <a:pPr marL="0" indent="0">
              <a:buNone/>
            </a:pPr>
            <a:endParaRPr lang="sv-SE" sz="1700" dirty="0"/>
          </a:p>
          <a:p>
            <a:pPr marL="0" indent="0">
              <a:buNone/>
            </a:pPr>
            <a:r>
              <a:rPr lang="sv-SE" sz="1700" dirty="0"/>
              <a:t>Facebook grupp: Provisum ställföreträdare</a:t>
            </a:r>
          </a:p>
          <a:p>
            <a:pPr marL="0" indent="0">
              <a:buNone/>
            </a:pPr>
            <a:endParaRPr lang="sv-SE" sz="1700" dirty="0"/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71983588-8FF6-4E76-BBE9-ED17FF5264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6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7"/>
    </mc:Choice>
    <mc:Fallback xmlns="">
      <p:transition spd="slow" advTm="128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4D1D933-FF62-41B9-8B4B-C3E93C2F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Kvällens disposition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E73ABBD-E90E-4B4E-B6BB-B3DF415A8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Allmänt om e tjänsten</a:t>
            </a:r>
          </a:p>
          <a:p>
            <a:r>
              <a:rPr lang="sv-SE" dirty="0"/>
              <a:t>Frågor</a:t>
            </a:r>
          </a:p>
          <a:p>
            <a:r>
              <a:rPr lang="sv-SE" dirty="0"/>
              <a:t>Paus</a:t>
            </a:r>
          </a:p>
          <a:p>
            <a:r>
              <a:rPr lang="sv-SE" dirty="0"/>
              <a:t>Redovisning</a:t>
            </a:r>
          </a:p>
          <a:p>
            <a:r>
              <a:rPr lang="sv-SE" dirty="0"/>
              <a:t>Frågor</a:t>
            </a:r>
          </a:p>
        </p:txBody>
      </p:sp>
      <p:pic>
        <p:nvPicPr>
          <p:cNvPr id="6" name="Bildobjekt 5" descr="En bild som visar ritning&#10;&#10;Automatiskt genererad beskrivning">
            <a:extLst>
              <a:ext uri="{FF2B5EF4-FFF2-40B4-BE49-F238E27FC236}">
                <a16:creationId xmlns:a16="http://schemas.microsoft.com/office/drawing/2014/main" id="{5C127729-0A99-4316-871B-49154CD06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598" y="455371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4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E-tjänsten Provisum stf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D9210-1BF5-4128-8AFE-1EFD27082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https</a:t>
            </a:r>
            <a:r>
              <a:rPr lang="sv-SE">
                <a:hlinkClick r:id="rId3"/>
              </a:rPr>
              <a:t>://stf-borlange.</a:t>
            </a:r>
            <a:r>
              <a:rPr lang="sv-SE" dirty="0">
                <a:hlinkClick r:id="rId3"/>
              </a:rPr>
              <a:t>provisum.se</a:t>
            </a:r>
            <a:endParaRPr lang="sv-SE" dirty="0"/>
          </a:p>
        </p:txBody>
      </p:sp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88A92451-936B-7C78-FA48-9E01A2B2E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5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D2CBBD-1EE9-7456-A601-2971688B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Provisum stf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19BDAE-2905-DC80-1ED4-E24AF748E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Ansöka om åtgärder</a:t>
            </a:r>
          </a:p>
          <a:p>
            <a:r>
              <a:rPr lang="sv-SE" dirty="0"/>
              <a:t>Komplettera pågående ärenden</a:t>
            </a:r>
          </a:p>
          <a:p>
            <a:r>
              <a:rPr lang="sv-SE" dirty="0"/>
              <a:t>Föra löpande räkenskaper</a:t>
            </a:r>
          </a:p>
          <a:p>
            <a:r>
              <a:rPr lang="sv-SE" dirty="0"/>
              <a:t>Lämna räkning (förteckning, årsräkning, sluträkning, redogörelse,  redogörelse EKB)</a:t>
            </a:r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1CEB50B4-5893-D05C-9269-D2EDA3056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6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B1FB4A-01B0-B600-343C-764DCB53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E-tjänsten 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1DD9CB-4B5A-17ED-DEE9-D33FFBA10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810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09300B-66E1-4763-8DE4-80781E6B4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 E-tjänsten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5888CD-4619-4784-9D6F-E6076644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0" y="1271904"/>
            <a:ext cx="5829300" cy="2812014"/>
          </a:xfrm>
        </p:spPr>
        <p:txBody>
          <a:bodyPr>
            <a:normAutofit/>
          </a:bodyPr>
          <a:lstStyle/>
          <a:p>
            <a:r>
              <a:rPr lang="sv-SE" dirty="0"/>
              <a:t>Kontoutdrag</a:t>
            </a:r>
          </a:p>
          <a:p>
            <a:pPr marL="0" indent="0">
              <a:buNone/>
            </a:pPr>
            <a:r>
              <a:rPr lang="sv-SE" sz="1350" dirty="0"/>
              <a:t>230120 Pension: + 12 000 (15 000-3000) kr</a:t>
            </a:r>
          </a:p>
          <a:p>
            <a:pPr marL="0" indent="0">
              <a:buNone/>
            </a:pPr>
            <a:r>
              <a:rPr lang="sv-SE" sz="1350" dirty="0"/>
              <a:t>230130 Borlänge kommun äldreboende: -8 000 kr</a:t>
            </a:r>
          </a:p>
          <a:p>
            <a:pPr marL="0" indent="0">
              <a:buNone/>
            </a:pPr>
            <a:r>
              <a:rPr lang="sv-SE" sz="1350" dirty="0"/>
              <a:t>230220 Pension: + 12 000 (15 000-3000) kr</a:t>
            </a:r>
          </a:p>
          <a:p>
            <a:pPr marL="0" indent="0">
              <a:buNone/>
            </a:pPr>
            <a:r>
              <a:rPr lang="sv-SE" sz="1350" dirty="0"/>
              <a:t>230401 Media </a:t>
            </a:r>
            <a:r>
              <a:rPr lang="sv-SE" sz="1350" dirty="0" err="1"/>
              <a:t>Markt</a:t>
            </a:r>
            <a:r>
              <a:rPr lang="sv-SE" sz="1350" dirty="0"/>
              <a:t>: -5 000kr (TV)</a:t>
            </a:r>
          </a:p>
          <a:p>
            <a:pPr marL="0" indent="0">
              <a:buNone/>
            </a:pPr>
            <a:r>
              <a:rPr lang="sv-SE" sz="1350" dirty="0"/>
              <a:t>230130 </a:t>
            </a:r>
            <a:r>
              <a:rPr lang="sv-SE" sz="1350" dirty="0" err="1"/>
              <a:t>Öf</a:t>
            </a:r>
            <a:r>
              <a:rPr lang="sv-SE" sz="1350" dirty="0"/>
              <a:t> till 111 111 111: - 300 kr (fickpengar)</a:t>
            </a:r>
          </a:p>
          <a:p>
            <a:pPr marL="0" indent="0">
              <a:buNone/>
            </a:pPr>
            <a:r>
              <a:rPr lang="sv-SE" sz="1350" dirty="0"/>
              <a:t>230205 </a:t>
            </a:r>
            <a:r>
              <a:rPr lang="sv-SE" sz="1350" dirty="0" err="1"/>
              <a:t>Öf</a:t>
            </a:r>
            <a:r>
              <a:rPr lang="sv-SE" sz="1350" dirty="0"/>
              <a:t> till 987 654 321: - 6 300 kr</a:t>
            </a:r>
          </a:p>
          <a:p>
            <a:pPr marL="0" indent="0">
              <a:buNone/>
            </a:pPr>
            <a:r>
              <a:rPr lang="sv-SE" sz="1350" dirty="0"/>
              <a:t>230420 Insättning: + 9 700 kr (arv)</a:t>
            </a:r>
          </a:p>
          <a:p>
            <a:pPr marL="0" indent="0">
              <a:buNone/>
            </a:pPr>
            <a:endParaRPr lang="sv-SE" sz="825" dirty="0"/>
          </a:p>
          <a:p>
            <a:pPr marL="0" indent="0">
              <a:buNone/>
            </a:pPr>
            <a:endParaRPr lang="sv-SE" sz="825" dirty="0"/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F0C94D41-1BC9-BC11-AFBD-B5CE0344A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2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1B052-A8BC-04D5-1B86-3EDC173B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7213599" cy="59261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sv-SE" sz="2400">
                <a:solidFill>
                  <a:schemeClr val="bg1"/>
                </a:solidFill>
              </a:rPr>
              <a:t>Tips	</a:t>
            </a:r>
            <a:endParaRPr lang="en-SE" sz="240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12761B-3D2A-E8A0-6EB2-B799575E5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773751"/>
            <a:ext cx="7213599" cy="1590087"/>
          </a:xfrm>
        </p:spPr>
        <p:txBody>
          <a:bodyPr>
            <a:normAutofit/>
          </a:bodyPr>
          <a:lstStyle/>
          <a:p>
            <a:r>
              <a:rPr lang="sv-SE" sz="1700" dirty="0"/>
              <a:t>Bifoga fil via telefon, fota kvitto/underlag</a:t>
            </a:r>
          </a:p>
          <a:p>
            <a:r>
              <a:rPr lang="sv-SE" sz="1700" dirty="0"/>
              <a:t>Underlätta för överförmyndaren genom att bifoga rätt underlag på rätt ställe</a:t>
            </a:r>
          </a:p>
          <a:p>
            <a:r>
              <a:rPr lang="sv-SE" sz="1700" dirty="0"/>
              <a:t>Använd fältet Tidigare belopp för återkommande inkomster/utgifter</a:t>
            </a:r>
          </a:p>
          <a:p>
            <a:r>
              <a:rPr lang="sv-SE" sz="1700" dirty="0"/>
              <a:t>Tänk på att de utgående värdena för konton/fonder värdepapper behöver uppdateras innan en skickar in (gäller inte disponibelt konto och sparkonto.</a:t>
            </a:r>
            <a:endParaRPr lang="en-SE" sz="1700" dirty="0"/>
          </a:p>
        </p:txBody>
      </p:sp>
      <p:pic>
        <p:nvPicPr>
          <p:cNvPr id="5" name="Bildobjekt 4" descr="En bild som visar ritning&#10;&#10;Automatiskt genererad beskrivning">
            <a:extLst>
              <a:ext uri="{FF2B5EF4-FFF2-40B4-BE49-F238E27FC236}">
                <a16:creationId xmlns:a16="http://schemas.microsoft.com/office/drawing/2014/main" id="{BD8BD77B-6705-3CFE-A822-B39B0938A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867894"/>
            <a:ext cx="3600547" cy="10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6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273843"/>
            <a:ext cx="7886700" cy="994173"/>
          </a:xfrm>
        </p:spPr>
        <p:txBody>
          <a:bodyPr>
            <a:normAutofit/>
          </a:bodyPr>
          <a:lstStyle/>
          <a:p>
            <a:r>
              <a:rPr lang="sv-SE" sz="4100"/>
              <a:t>Redogörelsen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258029"/>
            <a:ext cx="8140446" cy="13716"/>
          </a:xfrm>
          <a:custGeom>
            <a:avLst/>
            <a:gdLst>
              <a:gd name="connsiteX0" fmla="*/ 0 w 8140446"/>
              <a:gd name="connsiteY0" fmla="*/ 0 h 13716"/>
              <a:gd name="connsiteX1" fmla="*/ 434157 w 8140446"/>
              <a:gd name="connsiteY1" fmla="*/ 0 h 13716"/>
              <a:gd name="connsiteX2" fmla="*/ 1193932 w 8140446"/>
              <a:gd name="connsiteY2" fmla="*/ 0 h 13716"/>
              <a:gd name="connsiteX3" fmla="*/ 1628089 w 8140446"/>
              <a:gd name="connsiteY3" fmla="*/ 0 h 13716"/>
              <a:gd name="connsiteX4" fmla="*/ 2225055 w 8140446"/>
              <a:gd name="connsiteY4" fmla="*/ 0 h 13716"/>
              <a:gd name="connsiteX5" fmla="*/ 3066235 w 8140446"/>
              <a:gd name="connsiteY5" fmla="*/ 0 h 13716"/>
              <a:gd name="connsiteX6" fmla="*/ 3744605 w 8140446"/>
              <a:gd name="connsiteY6" fmla="*/ 0 h 13716"/>
              <a:gd name="connsiteX7" fmla="*/ 4504380 w 8140446"/>
              <a:gd name="connsiteY7" fmla="*/ 0 h 13716"/>
              <a:gd name="connsiteX8" fmla="*/ 5101346 w 8140446"/>
              <a:gd name="connsiteY8" fmla="*/ 0 h 13716"/>
              <a:gd name="connsiteX9" fmla="*/ 5779717 w 8140446"/>
              <a:gd name="connsiteY9" fmla="*/ 0 h 13716"/>
              <a:gd name="connsiteX10" fmla="*/ 6620896 w 8140446"/>
              <a:gd name="connsiteY10" fmla="*/ 0 h 13716"/>
              <a:gd name="connsiteX11" fmla="*/ 7136458 w 8140446"/>
              <a:gd name="connsiteY11" fmla="*/ 0 h 13716"/>
              <a:gd name="connsiteX12" fmla="*/ 8140446 w 8140446"/>
              <a:gd name="connsiteY12" fmla="*/ 0 h 13716"/>
              <a:gd name="connsiteX13" fmla="*/ 8140446 w 8140446"/>
              <a:gd name="connsiteY13" fmla="*/ 13716 h 13716"/>
              <a:gd name="connsiteX14" fmla="*/ 7543480 w 8140446"/>
              <a:gd name="connsiteY14" fmla="*/ 13716 h 13716"/>
              <a:gd name="connsiteX15" fmla="*/ 7109323 w 8140446"/>
              <a:gd name="connsiteY15" fmla="*/ 13716 h 13716"/>
              <a:gd name="connsiteX16" fmla="*/ 6430952 w 8140446"/>
              <a:gd name="connsiteY16" fmla="*/ 13716 h 13716"/>
              <a:gd name="connsiteX17" fmla="*/ 5915391 w 8140446"/>
              <a:gd name="connsiteY17" fmla="*/ 13716 h 13716"/>
              <a:gd name="connsiteX18" fmla="*/ 5237020 w 8140446"/>
              <a:gd name="connsiteY18" fmla="*/ 13716 h 13716"/>
              <a:gd name="connsiteX19" fmla="*/ 4558650 w 8140446"/>
              <a:gd name="connsiteY19" fmla="*/ 13716 h 13716"/>
              <a:gd name="connsiteX20" fmla="*/ 3880279 w 8140446"/>
              <a:gd name="connsiteY20" fmla="*/ 13716 h 13716"/>
              <a:gd name="connsiteX21" fmla="*/ 3201909 w 8140446"/>
              <a:gd name="connsiteY21" fmla="*/ 13716 h 13716"/>
              <a:gd name="connsiteX22" fmla="*/ 2604943 w 8140446"/>
              <a:gd name="connsiteY22" fmla="*/ 13716 h 13716"/>
              <a:gd name="connsiteX23" fmla="*/ 1845168 w 8140446"/>
              <a:gd name="connsiteY23" fmla="*/ 13716 h 13716"/>
              <a:gd name="connsiteX24" fmla="*/ 1166797 w 8140446"/>
              <a:gd name="connsiteY24" fmla="*/ 13716 h 13716"/>
              <a:gd name="connsiteX25" fmla="*/ 0 w 8140446"/>
              <a:gd name="connsiteY25" fmla="*/ 13716 h 13716"/>
              <a:gd name="connsiteX26" fmla="*/ 0 w 8140446"/>
              <a:gd name="connsiteY26" fmla="*/ 0 h 13716"/>
              <a:gd name="connsiteX0" fmla="*/ 0 w 8140446"/>
              <a:gd name="connsiteY0" fmla="*/ 0 h 13716"/>
              <a:gd name="connsiteX1" fmla="*/ 596966 w 8140446"/>
              <a:gd name="connsiteY1" fmla="*/ 0 h 13716"/>
              <a:gd name="connsiteX2" fmla="*/ 1031123 w 8140446"/>
              <a:gd name="connsiteY2" fmla="*/ 0 h 13716"/>
              <a:gd name="connsiteX3" fmla="*/ 1872303 w 8140446"/>
              <a:gd name="connsiteY3" fmla="*/ 0 h 13716"/>
              <a:gd name="connsiteX4" fmla="*/ 2469269 w 8140446"/>
              <a:gd name="connsiteY4" fmla="*/ 0 h 13716"/>
              <a:gd name="connsiteX5" fmla="*/ 3066235 w 8140446"/>
              <a:gd name="connsiteY5" fmla="*/ 0 h 13716"/>
              <a:gd name="connsiteX6" fmla="*/ 3907414 w 8140446"/>
              <a:gd name="connsiteY6" fmla="*/ 0 h 13716"/>
              <a:gd name="connsiteX7" fmla="*/ 4422976 w 8140446"/>
              <a:gd name="connsiteY7" fmla="*/ 0 h 13716"/>
              <a:gd name="connsiteX8" fmla="*/ 5264155 w 8140446"/>
              <a:gd name="connsiteY8" fmla="*/ 0 h 13716"/>
              <a:gd name="connsiteX9" fmla="*/ 6105335 w 8140446"/>
              <a:gd name="connsiteY9" fmla="*/ 0 h 13716"/>
              <a:gd name="connsiteX10" fmla="*/ 6783705 w 8140446"/>
              <a:gd name="connsiteY10" fmla="*/ 0 h 13716"/>
              <a:gd name="connsiteX11" fmla="*/ 8140446 w 8140446"/>
              <a:gd name="connsiteY11" fmla="*/ 0 h 13716"/>
              <a:gd name="connsiteX12" fmla="*/ 8140446 w 8140446"/>
              <a:gd name="connsiteY12" fmla="*/ 13716 h 13716"/>
              <a:gd name="connsiteX13" fmla="*/ 7706289 w 8140446"/>
              <a:gd name="connsiteY13" fmla="*/ 13716 h 13716"/>
              <a:gd name="connsiteX14" fmla="*/ 6865109 w 8140446"/>
              <a:gd name="connsiteY14" fmla="*/ 13716 h 13716"/>
              <a:gd name="connsiteX15" fmla="*/ 6349548 w 8140446"/>
              <a:gd name="connsiteY15" fmla="*/ 13716 h 13716"/>
              <a:gd name="connsiteX16" fmla="*/ 5671177 w 8140446"/>
              <a:gd name="connsiteY16" fmla="*/ 13716 h 13716"/>
              <a:gd name="connsiteX17" fmla="*/ 4829998 w 8140446"/>
              <a:gd name="connsiteY17" fmla="*/ 13716 h 13716"/>
              <a:gd name="connsiteX18" fmla="*/ 4151627 w 8140446"/>
              <a:gd name="connsiteY18" fmla="*/ 13716 h 13716"/>
              <a:gd name="connsiteX19" fmla="*/ 3717470 w 8140446"/>
              <a:gd name="connsiteY19" fmla="*/ 13716 h 13716"/>
              <a:gd name="connsiteX20" fmla="*/ 3201909 w 8140446"/>
              <a:gd name="connsiteY20" fmla="*/ 13716 h 13716"/>
              <a:gd name="connsiteX21" fmla="*/ 2360729 w 8140446"/>
              <a:gd name="connsiteY21" fmla="*/ 13716 h 13716"/>
              <a:gd name="connsiteX22" fmla="*/ 1682359 w 8140446"/>
              <a:gd name="connsiteY22" fmla="*/ 13716 h 13716"/>
              <a:gd name="connsiteX23" fmla="*/ 1166797 w 8140446"/>
              <a:gd name="connsiteY23" fmla="*/ 13716 h 13716"/>
              <a:gd name="connsiteX24" fmla="*/ 0 w 8140446"/>
              <a:gd name="connsiteY24" fmla="*/ 13716 h 13716"/>
              <a:gd name="connsiteX25" fmla="*/ 0 w 8140446"/>
              <a:gd name="connsiteY25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3716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575" y="3138"/>
                  <a:pt x="8140433" y="8565"/>
                  <a:pt x="8140446" y="13716"/>
                </a:cubicBezTo>
                <a:cubicBezTo>
                  <a:pt x="7908069" y="-25208"/>
                  <a:pt x="7683037" y="17405"/>
                  <a:pt x="7543480" y="13716"/>
                </a:cubicBezTo>
                <a:cubicBezTo>
                  <a:pt x="7393752" y="5478"/>
                  <a:pt x="7221032" y="-7801"/>
                  <a:pt x="7109323" y="13716"/>
                </a:cubicBezTo>
                <a:cubicBezTo>
                  <a:pt x="7015297" y="17911"/>
                  <a:pt x="6599332" y="36327"/>
                  <a:pt x="6430952" y="13716"/>
                </a:cubicBezTo>
                <a:cubicBezTo>
                  <a:pt x="6292915" y="-38722"/>
                  <a:pt x="6142305" y="16935"/>
                  <a:pt x="5915391" y="13716"/>
                </a:cubicBezTo>
                <a:cubicBezTo>
                  <a:pt x="5682725" y="43271"/>
                  <a:pt x="5440566" y="26848"/>
                  <a:pt x="5237020" y="13716"/>
                </a:cubicBezTo>
                <a:cubicBezTo>
                  <a:pt x="5046456" y="6005"/>
                  <a:pt x="4706449" y="47404"/>
                  <a:pt x="4558650" y="13716"/>
                </a:cubicBezTo>
                <a:cubicBezTo>
                  <a:pt x="4361396" y="-5559"/>
                  <a:pt x="4145362" y="-26875"/>
                  <a:pt x="3880279" y="13716"/>
                </a:cubicBezTo>
                <a:cubicBezTo>
                  <a:pt x="3610716" y="20839"/>
                  <a:pt x="3472690" y="-564"/>
                  <a:pt x="3201909" y="13716"/>
                </a:cubicBezTo>
                <a:cubicBezTo>
                  <a:pt x="2913595" y="30525"/>
                  <a:pt x="2753317" y="-5721"/>
                  <a:pt x="2604943" y="13716"/>
                </a:cubicBezTo>
                <a:cubicBezTo>
                  <a:pt x="2450130" y="32417"/>
                  <a:pt x="1974183" y="35587"/>
                  <a:pt x="1845168" y="13716"/>
                </a:cubicBezTo>
                <a:cubicBezTo>
                  <a:pt x="1677929" y="-4352"/>
                  <a:pt x="1378098" y="-5344"/>
                  <a:pt x="1166797" y="13716"/>
                </a:cubicBezTo>
                <a:cubicBezTo>
                  <a:pt x="921150" y="48705"/>
                  <a:pt x="327457" y="42725"/>
                  <a:pt x="0" y="13716"/>
                </a:cubicBezTo>
                <a:cubicBezTo>
                  <a:pt x="-457" y="9675"/>
                  <a:pt x="580" y="3290"/>
                  <a:pt x="0" y="0"/>
                </a:cubicBezTo>
                <a:close/>
              </a:path>
              <a:path w="8140446" h="13716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39761" y="5232"/>
                  <a:pt x="8140368" y="9058"/>
                  <a:pt x="8140446" y="13716"/>
                </a:cubicBezTo>
                <a:cubicBezTo>
                  <a:pt x="7961834" y="3834"/>
                  <a:pt x="7874097" y="5778"/>
                  <a:pt x="7706289" y="13716"/>
                </a:cubicBezTo>
                <a:cubicBezTo>
                  <a:pt x="7582508" y="-19492"/>
                  <a:pt x="7179551" y="-37683"/>
                  <a:pt x="6865109" y="13716"/>
                </a:cubicBezTo>
                <a:cubicBezTo>
                  <a:pt x="6583382" y="19545"/>
                  <a:pt x="6525821" y="32124"/>
                  <a:pt x="6349548" y="13716"/>
                </a:cubicBezTo>
                <a:cubicBezTo>
                  <a:pt x="6209953" y="6309"/>
                  <a:pt x="5959707" y="-52400"/>
                  <a:pt x="5671177" y="13716"/>
                </a:cubicBezTo>
                <a:cubicBezTo>
                  <a:pt x="5387744" y="25237"/>
                  <a:pt x="5228514" y="96935"/>
                  <a:pt x="4829998" y="13716"/>
                </a:cubicBezTo>
                <a:cubicBezTo>
                  <a:pt x="4415646" y="-33168"/>
                  <a:pt x="4343809" y="24382"/>
                  <a:pt x="4151627" y="13716"/>
                </a:cubicBezTo>
                <a:cubicBezTo>
                  <a:pt x="3950673" y="-14368"/>
                  <a:pt x="3879947" y="36571"/>
                  <a:pt x="3717470" y="13716"/>
                </a:cubicBezTo>
                <a:cubicBezTo>
                  <a:pt x="3558660" y="5538"/>
                  <a:pt x="3468854" y="24803"/>
                  <a:pt x="3201909" y="13716"/>
                </a:cubicBezTo>
                <a:cubicBezTo>
                  <a:pt x="2965673" y="5933"/>
                  <a:pt x="2568327" y="17544"/>
                  <a:pt x="2360729" y="13716"/>
                </a:cubicBezTo>
                <a:cubicBezTo>
                  <a:pt x="2171885" y="44572"/>
                  <a:pt x="1923258" y="11448"/>
                  <a:pt x="1682359" y="13716"/>
                </a:cubicBezTo>
                <a:cubicBezTo>
                  <a:pt x="1430698" y="-6950"/>
                  <a:pt x="1324229" y="-6323"/>
                  <a:pt x="1166797" y="13716"/>
                </a:cubicBezTo>
                <a:cubicBezTo>
                  <a:pt x="1001390" y="37223"/>
                  <a:pt x="324313" y="53392"/>
                  <a:pt x="0" y="13716"/>
                </a:cubicBezTo>
                <a:cubicBezTo>
                  <a:pt x="427" y="7441"/>
                  <a:pt x="425" y="4765"/>
                  <a:pt x="0" y="0"/>
                </a:cubicBezTo>
                <a:close/>
              </a:path>
              <a:path w="8140446" h="13716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370" y="2812"/>
                  <a:pt x="8139830" y="9122"/>
                  <a:pt x="8140446" y="13716"/>
                </a:cubicBezTo>
                <a:cubicBezTo>
                  <a:pt x="7892673" y="-8584"/>
                  <a:pt x="7668025" y="-3922"/>
                  <a:pt x="7543480" y="13716"/>
                </a:cubicBezTo>
                <a:cubicBezTo>
                  <a:pt x="7406710" y="-8039"/>
                  <a:pt x="7207646" y="4321"/>
                  <a:pt x="7109323" y="13716"/>
                </a:cubicBezTo>
                <a:cubicBezTo>
                  <a:pt x="6993037" y="44439"/>
                  <a:pt x="6598723" y="54833"/>
                  <a:pt x="6430952" y="13716"/>
                </a:cubicBezTo>
                <a:cubicBezTo>
                  <a:pt x="6284771" y="10743"/>
                  <a:pt x="6162730" y="15778"/>
                  <a:pt x="5915391" y="13716"/>
                </a:cubicBezTo>
                <a:cubicBezTo>
                  <a:pt x="5684668" y="9031"/>
                  <a:pt x="5422852" y="49046"/>
                  <a:pt x="5237020" y="13716"/>
                </a:cubicBezTo>
                <a:cubicBezTo>
                  <a:pt x="5035482" y="21724"/>
                  <a:pt x="4719808" y="50573"/>
                  <a:pt x="4558650" y="13716"/>
                </a:cubicBezTo>
                <a:cubicBezTo>
                  <a:pt x="4375169" y="-40159"/>
                  <a:pt x="4137553" y="7514"/>
                  <a:pt x="3880279" y="13716"/>
                </a:cubicBezTo>
                <a:cubicBezTo>
                  <a:pt x="3624533" y="28076"/>
                  <a:pt x="3467387" y="1908"/>
                  <a:pt x="3201909" y="13716"/>
                </a:cubicBezTo>
                <a:cubicBezTo>
                  <a:pt x="2918126" y="68770"/>
                  <a:pt x="2717830" y="-21728"/>
                  <a:pt x="2604943" y="13716"/>
                </a:cubicBezTo>
                <a:cubicBezTo>
                  <a:pt x="2496133" y="39953"/>
                  <a:pt x="2003915" y="13682"/>
                  <a:pt x="1845168" y="13716"/>
                </a:cubicBezTo>
                <a:cubicBezTo>
                  <a:pt x="1694518" y="10417"/>
                  <a:pt x="1344959" y="39616"/>
                  <a:pt x="1166797" y="13716"/>
                </a:cubicBezTo>
                <a:cubicBezTo>
                  <a:pt x="935925" y="64879"/>
                  <a:pt x="319712" y="-68544"/>
                  <a:pt x="0" y="13716"/>
                </a:cubicBezTo>
                <a:cubicBezTo>
                  <a:pt x="203" y="9362"/>
                  <a:pt x="845" y="23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3716"/>
                      <a:gd name="connsiteX1" fmla="*/ 434157 w 8140446"/>
                      <a:gd name="connsiteY1" fmla="*/ 0 h 13716"/>
                      <a:gd name="connsiteX2" fmla="*/ 1193932 w 8140446"/>
                      <a:gd name="connsiteY2" fmla="*/ 0 h 13716"/>
                      <a:gd name="connsiteX3" fmla="*/ 1628089 w 8140446"/>
                      <a:gd name="connsiteY3" fmla="*/ 0 h 13716"/>
                      <a:gd name="connsiteX4" fmla="*/ 2225055 w 8140446"/>
                      <a:gd name="connsiteY4" fmla="*/ 0 h 13716"/>
                      <a:gd name="connsiteX5" fmla="*/ 3066235 w 8140446"/>
                      <a:gd name="connsiteY5" fmla="*/ 0 h 13716"/>
                      <a:gd name="connsiteX6" fmla="*/ 3744605 w 8140446"/>
                      <a:gd name="connsiteY6" fmla="*/ 0 h 13716"/>
                      <a:gd name="connsiteX7" fmla="*/ 4504380 w 8140446"/>
                      <a:gd name="connsiteY7" fmla="*/ 0 h 13716"/>
                      <a:gd name="connsiteX8" fmla="*/ 5101346 w 8140446"/>
                      <a:gd name="connsiteY8" fmla="*/ 0 h 13716"/>
                      <a:gd name="connsiteX9" fmla="*/ 5779717 w 8140446"/>
                      <a:gd name="connsiteY9" fmla="*/ 0 h 13716"/>
                      <a:gd name="connsiteX10" fmla="*/ 6620896 w 8140446"/>
                      <a:gd name="connsiteY10" fmla="*/ 0 h 13716"/>
                      <a:gd name="connsiteX11" fmla="*/ 7136458 w 8140446"/>
                      <a:gd name="connsiteY11" fmla="*/ 0 h 13716"/>
                      <a:gd name="connsiteX12" fmla="*/ 8140446 w 8140446"/>
                      <a:gd name="connsiteY12" fmla="*/ 0 h 13716"/>
                      <a:gd name="connsiteX13" fmla="*/ 8140446 w 8140446"/>
                      <a:gd name="connsiteY13" fmla="*/ 13716 h 13716"/>
                      <a:gd name="connsiteX14" fmla="*/ 7543480 w 8140446"/>
                      <a:gd name="connsiteY14" fmla="*/ 13716 h 13716"/>
                      <a:gd name="connsiteX15" fmla="*/ 7109323 w 8140446"/>
                      <a:gd name="connsiteY15" fmla="*/ 13716 h 13716"/>
                      <a:gd name="connsiteX16" fmla="*/ 6430952 w 8140446"/>
                      <a:gd name="connsiteY16" fmla="*/ 13716 h 13716"/>
                      <a:gd name="connsiteX17" fmla="*/ 5915391 w 8140446"/>
                      <a:gd name="connsiteY17" fmla="*/ 13716 h 13716"/>
                      <a:gd name="connsiteX18" fmla="*/ 5237020 w 8140446"/>
                      <a:gd name="connsiteY18" fmla="*/ 13716 h 13716"/>
                      <a:gd name="connsiteX19" fmla="*/ 4558650 w 8140446"/>
                      <a:gd name="connsiteY19" fmla="*/ 13716 h 13716"/>
                      <a:gd name="connsiteX20" fmla="*/ 3880279 w 8140446"/>
                      <a:gd name="connsiteY20" fmla="*/ 13716 h 13716"/>
                      <a:gd name="connsiteX21" fmla="*/ 3201909 w 8140446"/>
                      <a:gd name="connsiteY21" fmla="*/ 13716 h 13716"/>
                      <a:gd name="connsiteX22" fmla="*/ 2604943 w 8140446"/>
                      <a:gd name="connsiteY22" fmla="*/ 13716 h 13716"/>
                      <a:gd name="connsiteX23" fmla="*/ 1845168 w 8140446"/>
                      <a:gd name="connsiteY23" fmla="*/ 13716 h 13716"/>
                      <a:gd name="connsiteX24" fmla="*/ 1166797 w 8140446"/>
                      <a:gd name="connsiteY24" fmla="*/ 13716 h 13716"/>
                      <a:gd name="connsiteX25" fmla="*/ 0 w 8140446"/>
                      <a:gd name="connsiteY25" fmla="*/ 13716 h 13716"/>
                      <a:gd name="connsiteX26" fmla="*/ 0 w 8140446"/>
                      <a:gd name="connsiteY2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3716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543" y="2784"/>
                          <a:pt x="8140462" y="9558"/>
                          <a:pt x="8140446" y="13716"/>
                        </a:cubicBezTo>
                        <a:cubicBezTo>
                          <a:pt x="7906329" y="-7615"/>
                          <a:pt x="7681180" y="22893"/>
                          <a:pt x="7543480" y="13716"/>
                        </a:cubicBezTo>
                        <a:cubicBezTo>
                          <a:pt x="7405780" y="4539"/>
                          <a:pt x="7216607" y="-912"/>
                          <a:pt x="7109323" y="13716"/>
                        </a:cubicBezTo>
                        <a:cubicBezTo>
                          <a:pt x="7002039" y="28344"/>
                          <a:pt x="6576231" y="38120"/>
                          <a:pt x="6430952" y="13716"/>
                        </a:cubicBezTo>
                        <a:cubicBezTo>
                          <a:pt x="6285673" y="-10688"/>
                          <a:pt x="6138840" y="29949"/>
                          <a:pt x="5915391" y="13716"/>
                        </a:cubicBezTo>
                        <a:cubicBezTo>
                          <a:pt x="5691942" y="-2517"/>
                          <a:pt x="5459460" y="47094"/>
                          <a:pt x="5237020" y="13716"/>
                        </a:cubicBezTo>
                        <a:cubicBezTo>
                          <a:pt x="5014580" y="-19662"/>
                          <a:pt x="4747677" y="35877"/>
                          <a:pt x="4558650" y="13716"/>
                        </a:cubicBezTo>
                        <a:cubicBezTo>
                          <a:pt x="4369623" y="-8445"/>
                          <a:pt x="4146061" y="7996"/>
                          <a:pt x="3880279" y="13716"/>
                        </a:cubicBezTo>
                        <a:cubicBezTo>
                          <a:pt x="3614497" y="19436"/>
                          <a:pt x="3473808" y="-17480"/>
                          <a:pt x="3201909" y="13716"/>
                        </a:cubicBezTo>
                        <a:cubicBezTo>
                          <a:pt x="2930010" y="44912"/>
                          <a:pt x="2728175" y="-8002"/>
                          <a:pt x="2604943" y="13716"/>
                        </a:cubicBezTo>
                        <a:cubicBezTo>
                          <a:pt x="2481711" y="35434"/>
                          <a:pt x="2004334" y="22380"/>
                          <a:pt x="1845168" y="13716"/>
                        </a:cubicBezTo>
                        <a:cubicBezTo>
                          <a:pt x="1686003" y="5052"/>
                          <a:pt x="1375070" y="33008"/>
                          <a:pt x="1166797" y="13716"/>
                        </a:cubicBezTo>
                        <a:cubicBezTo>
                          <a:pt x="958524" y="-5576"/>
                          <a:pt x="342846" y="4308"/>
                          <a:pt x="0" y="13716"/>
                        </a:cubicBezTo>
                        <a:cubicBezTo>
                          <a:pt x="-100" y="9589"/>
                          <a:pt x="468" y="2983"/>
                          <a:pt x="0" y="0"/>
                        </a:cubicBezTo>
                        <a:close/>
                      </a:path>
                      <a:path w="8140446" h="13716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39772" y="5682"/>
                          <a:pt x="8139843" y="9439"/>
                          <a:pt x="8140446" y="13716"/>
                        </a:cubicBezTo>
                        <a:cubicBezTo>
                          <a:pt x="7959314" y="-1227"/>
                          <a:pt x="7870113" y="5865"/>
                          <a:pt x="7706289" y="13716"/>
                        </a:cubicBezTo>
                        <a:cubicBezTo>
                          <a:pt x="7542465" y="21567"/>
                          <a:pt x="7157940" y="12910"/>
                          <a:pt x="6865109" y="13716"/>
                        </a:cubicBezTo>
                        <a:cubicBezTo>
                          <a:pt x="6572278" y="14522"/>
                          <a:pt x="6524256" y="33479"/>
                          <a:pt x="6349548" y="13716"/>
                        </a:cubicBezTo>
                        <a:cubicBezTo>
                          <a:pt x="6174840" y="-6047"/>
                          <a:pt x="5951624" y="-4398"/>
                          <a:pt x="5671177" y="13716"/>
                        </a:cubicBezTo>
                        <a:cubicBezTo>
                          <a:pt x="5390730" y="31830"/>
                          <a:pt x="5222992" y="55486"/>
                          <a:pt x="4829998" y="13716"/>
                        </a:cubicBezTo>
                        <a:cubicBezTo>
                          <a:pt x="4437004" y="-28054"/>
                          <a:pt x="4344181" y="34515"/>
                          <a:pt x="4151627" y="13716"/>
                        </a:cubicBezTo>
                        <a:cubicBezTo>
                          <a:pt x="3959073" y="-7083"/>
                          <a:pt x="3886970" y="28303"/>
                          <a:pt x="3717470" y="13716"/>
                        </a:cubicBezTo>
                        <a:cubicBezTo>
                          <a:pt x="3547970" y="-871"/>
                          <a:pt x="3451521" y="27300"/>
                          <a:pt x="3201909" y="13716"/>
                        </a:cubicBezTo>
                        <a:cubicBezTo>
                          <a:pt x="2952297" y="132"/>
                          <a:pt x="2543413" y="1457"/>
                          <a:pt x="2360729" y="13716"/>
                        </a:cubicBezTo>
                        <a:cubicBezTo>
                          <a:pt x="2178045" y="25975"/>
                          <a:pt x="1906056" y="21275"/>
                          <a:pt x="1682359" y="13716"/>
                        </a:cubicBezTo>
                        <a:cubicBezTo>
                          <a:pt x="1458662" y="6158"/>
                          <a:pt x="1330405" y="3474"/>
                          <a:pt x="1166797" y="13716"/>
                        </a:cubicBezTo>
                        <a:cubicBezTo>
                          <a:pt x="1003189" y="23958"/>
                          <a:pt x="278098" y="14961"/>
                          <a:pt x="0" y="13716"/>
                        </a:cubicBezTo>
                        <a:cubicBezTo>
                          <a:pt x="303" y="7982"/>
                          <a:pt x="182" y="5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447038"/>
            <a:ext cx="7886700" cy="318897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defRPr/>
            </a:pPr>
            <a:r>
              <a:rPr lang="sv-SE" altLang="sv-SE" sz="1700" dirty="0" err="1">
                <a:cs typeface="Arial" charset="0"/>
              </a:rPr>
              <a:t>Öfn:s</a:t>
            </a:r>
            <a:r>
              <a:rPr lang="sv-SE" altLang="sv-SE" sz="1700" dirty="0">
                <a:cs typeface="Arial" charset="0"/>
              </a:rPr>
              <a:t> sätt att känna huvudmannen</a:t>
            </a:r>
          </a:p>
          <a:p>
            <a:pPr>
              <a:defRPr/>
            </a:pPr>
            <a:r>
              <a:rPr lang="sv-SE" altLang="sv-SE" sz="1700" dirty="0">
                <a:cs typeface="Arial" charset="0"/>
              </a:rPr>
              <a:t>Ger tillsammans med årsräkningen en bild av huvudmannens situation </a:t>
            </a:r>
          </a:p>
          <a:p>
            <a:pPr marL="0" indent="0">
              <a:spcAft>
                <a:spcPts val="900"/>
              </a:spcAft>
              <a:buNone/>
              <a:defRPr/>
            </a:pPr>
            <a:r>
              <a:rPr lang="sv-SE" altLang="sv-SE" sz="1700" dirty="0">
                <a:cs typeface="Arial" charset="0"/>
              </a:rPr>
              <a:t>	- Har huvudmannens medel använts till hans/hennes nytta?</a:t>
            </a:r>
          </a:p>
          <a:p>
            <a:pPr>
              <a:defRPr/>
            </a:pPr>
            <a:r>
              <a:rPr lang="sv-SE" altLang="sv-SE" sz="1700" dirty="0">
                <a:cs typeface="Arial" charset="0"/>
              </a:rPr>
              <a:t>Utgör tillsammans med årsräkningen grunden för ditt arvode</a:t>
            </a:r>
          </a:p>
          <a:p>
            <a:endParaRPr lang="sv-SE" sz="1700" dirty="0"/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A0F37271-EFD5-9720-9743-CF249D55F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417982"/>
            <a:ext cx="2195402" cy="6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6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14383</TotalTime>
  <Words>448</Words>
  <Application>Microsoft Office PowerPoint</Application>
  <PresentationFormat>Bildspel på skärmen (16:9)</PresentationFormat>
  <Paragraphs>59</Paragraphs>
  <Slides>11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Utbildning för gode män och förvaltare</vt:lpstr>
      <vt:lpstr> Provisum ställföreträdare</vt:lpstr>
      <vt:lpstr>Kvällens disposition </vt:lpstr>
      <vt:lpstr>E-tjänsten Provisum stf</vt:lpstr>
      <vt:lpstr>Provisum stf</vt:lpstr>
      <vt:lpstr>E-tjänsten </vt:lpstr>
      <vt:lpstr>Underlag E-tjänsten</vt:lpstr>
      <vt:lpstr>Tips </vt:lpstr>
      <vt:lpstr>Redogörelsen</vt:lpstr>
      <vt:lpstr>Vanliga frågor och svar</vt:lpstr>
      <vt:lpstr>Vad gör jag om räkningen inte balanserar och jag har en differens?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Provisum</dc:title>
  <dc:creator>Anna-Karin Rosengren Wistrand</dc:creator>
  <cp:lastModifiedBy>Björn Barle</cp:lastModifiedBy>
  <cp:revision>41</cp:revision>
  <dcterms:created xsi:type="dcterms:W3CDTF">2021-01-13T18:03:29Z</dcterms:created>
  <dcterms:modified xsi:type="dcterms:W3CDTF">2023-05-04T10:53:59Z</dcterms:modified>
</cp:coreProperties>
</file>